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7" r:id="rId3"/>
    <p:sldId id="259" r:id="rId4"/>
    <p:sldId id="261" r:id="rId5"/>
    <p:sldId id="289" r:id="rId6"/>
    <p:sldId id="262" r:id="rId7"/>
    <p:sldId id="290" r:id="rId8"/>
    <p:sldId id="263" r:id="rId9"/>
    <p:sldId id="291" r:id="rId10"/>
    <p:sldId id="292" r:id="rId11"/>
    <p:sldId id="293" r:id="rId12"/>
    <p:sldId id="264" r:id="rId13"/>
    <p:sldId id="294" r:id="rId14"/>
    <p:sldId id="295" r:id="rId15"/>
    <p:sldId id="265" r:id="rId16"/>
    <p:sldId id="296" r:id="rId17"/>
    <p:sldId id="297" r:id="rId18"/>
    <p:sldId id="298" r:id="rId19"/>
    <p:sldId id="299" r:id="rId20"/>
    <p:sldId id="301" r:id="rId21"/>
    <p:sldId id="300" r:id="rId22"/>
    <p:sldId id="302" r:id="rId23"/>
    <p:sldId id="303" r:id="rId24"/>
    <p:sldId id="305" r:id="rId25"/>
    <p:sldId id="304" r:id="rId26"/>
    <p:sldId id="306" r:id="rId27"/>
    <p:sldId id="307" r:id="rId28"/>
    <p:sldId id="308" r:id="rId29"/>
    <p:sldId id="321" r:id="rId30"/>
    <p:sldId id="309" r:id="rId32"/>
    <p:sldId id="284" r:id="rId33"/>
    <p:sldId id="285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a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64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object 6"/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9552431" y="44196"/>
            <a:ext cx="1068324" cy="8458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6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3243072"/>
            <a:ext cx="7772400" cy="114300"/>
            <a:chOff x="685800" y="3243072"/>
            <a:chExt cx="7772400" cy="114300"/>
          </a:xfrm>
        </p:grpSpPr>
        <p:sp>
          <p:nvSpPr>
            <p:cNvPr id="3" name="object 3"/>
            <p:cNvSpPr/>
            <p:nvPr/>
          </p:nvSpPr>
          <p:spPr>
            <a:xfrm>
              <a:off x="685800" y="3247644"/>
              <a:ext cx="4803775" cy="109855"/>
            </a:xfrm>
            <a:custGeom>
              <a:avLst/>
              <a:gdLst/>
              <a:ahLst/>
              <a:cxnLst/>
              <a:rect l="l" t="t" r="r" b="b"/>
              <a:pathLst>
                <a:path w="4803775" h="109854">
                  <a:moveTo>
                    <a:pt x="4803394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803394" y="109727"/>
                  </a:lnTo>
                  <a:lnTo>
                    <a:pt x="4803394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5800" y="3247644"/>
              <a:ext cx="7772400" cy="0"/>
            </a:xfrm>
            <a:custGeom>
              <a:avLst/>
              <a:gdLst/>
              <a:ahLst/>
              <a:cxnLst/>
              <a:rect l="l" t="t" r="r" b="b"/>
              <a:pathLst>
                <a:path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1831975"/>
            <a:ext cx="755332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6000" spc="-5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 </a:t>
            </a:r>
            <a:r>
              <a:rPr lang="zh-CN" altLang="en-US" sz="6000" spc="-5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复杂网络与图论</a:t>
            </a:r>
            <a:r>
              <a:rPr lang="zh-CN" altLang="en-US" sz="6000" spc="-5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建模</a:t>
            </a:r>
            <a:endParaRPr lang="zh-CN" altLang="en-US" sz="6000" spc="-5" dirty="0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2431" y="44196"/>
            <a:ext cx="1068324" cy="845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18280" y="396113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华中科技大学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马世拓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2793055528@qq.com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表示方法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827151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图论图的一些基本概念与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性质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5305" y="2321560"/>
            <a:ext cx="184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邻接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05305" y="3104515"/>
            <a:ext cx="184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邻接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矩阵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305" y="4036695"/>
            <a:ext cx="1840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关联矩阵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5305" y="4935220"/>
            <a:ext cx="2250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拉普拉斯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矩阵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0" y="1497965"/>
            <a:ext cx="5922645" cy="1606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30" y="3285490"/>
            <a:ext cx="2991485" cy="3255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图论研究的起源：哥尼斯堡七桥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七桥能否一笔画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完？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56216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欧拉回路与哈密顿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回路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8290" y="2877185"/>
            <a:ext cx="47625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欧拉回路：能够不重复遍历每条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边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哈密顿回路：能够不重复遍历每个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56216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欧拉回路与哈密顿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回路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欧拉回路的充要条件：每个节点都是偶数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哈密顿回路的充要条件：很不幸，没有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充要条件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56216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欧拉回路与哈密顿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回路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3425" y="3328670"/>
            <a:ext cx="8178165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一类特殊的图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树的根节点，叶子节点，父节点，子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树的特殊种类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二叉树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最小生成树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0" y="3386455"/>
            <a:ext cx="291465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图的生成树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最小生成树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最小生成树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2700" y="3070225"/>
            <a:ext cx="72034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一个有 n 个结点的连通图的生成树是原图的极小连通子图，且包含原图中的所有 n 个结点，并且有保持图连通的最少的边。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求解最小生成树的算法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普林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最小生成树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2544445"/>
            <a:ext cx="9228455" cy="2172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求解最小生成树的算法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科茹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斯科尔算法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最小生成树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2792095"/>
            <a:ext cx="8419465" cy="201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问题导入：航线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路程最短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最短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路径问题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1120" y="2358390"/>
            <a:ext cx="7419975" cy="3891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有向图和无向图的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最短路径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有权图和无权图的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最短路径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最短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路径问题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3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37692" y="430098"/>
            <a:ext cx="94043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内</a:t>
            </a:r>
            <a:r>
              <a:rPr sz="3200" b="1" spc="5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容</a:t>
            </a:r>
            <a:endParaRPr sz="3200" b="1"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55402" y="6413799"/>
            <a:ext cx="133985" cy="197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Verdana" panose="020B0604030504040204"/>
                <a:cs typeface="Verdana" panose="020B0604030504040204"/>
              </a:rPr>
              <a:t>2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165" y="1441450"/>
            <a:ext cx="6304915" cy="449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图论的研究对象</a:t>
            </a:r>
            <a:r>
              <a:rPr lang="en-US" alt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拓扑关系</a:t>
            </a:r>
            <a:br>
              <a:rPr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图论图的一些基本概念与性质</a:t>
            </a:r>
            <a:br>
              <a:rPr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三、欧拉回路与哈密顿回路</a:t>
            </a:r>
            <a:b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四、最小生成树问题</a:t>
            </a:r>
            <a:b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五、最短路径问题</a:t>
            </a:r>
            <a:b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六、拓扑排序与最大流问题</a:t>
            </a:r>
            <a:b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七、补充：</a:t>
            </a:r>
            <a:r>
              <a:rPr lang="en-US" alt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TSP</a:t>
            </a:r>
            <a:r>
              <a:rPr lang="zh-CN" altLang="en-US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问题简介</a:t>
            </a:r>
            <a:br>
              <a:rPr lang="zh-CN" sz="2800" b="1" spc="-5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2800" b="1" spc="-5" dirty="0">
              <a:solidFill>
                <a:srgbClr val="0000FF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2431" y="44196"/>
            <a:ext cx="1068324" cy="8458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最短路径的求解算法：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Floyd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算法（只能在不存在负权环的情况下使用）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最短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路径问题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2914015"/>
            <a:ext cx="6228080" cy="326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最短路径的求解算法：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Dijkstra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最短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路径问题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174240"/>
            <a:ext cx="8223250" cy="4075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拓扑排序的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节点摘除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拓扑排序问题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628005" y="1986915"/>
            <a:ext cx="5516880" cy="3376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最大流问题的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最大流问题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95" y="2199640"/>
            <a:ext cx="7237095" cy="440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最大流问题的求解方法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——Fulkson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最大流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8620" y="2450465"/>
            <a:ext cx="5370195" cy="3799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3030220"/>
            <a:ext cx="4509135" cy="2639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周游世界问题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TSP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简介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6755" y="2433320"/>
            <a:ext cx="5101590" cy="3452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NP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难问题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TSP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TSP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简介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8120" y="3198495"/>
            <a:ext cx="8288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周游有向无权图每个节点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次回到原始节点权值之和还要最小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使用启发式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算法求解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TSP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TSP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简介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4255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VRP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问题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简介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605" y="2131695"/>
            <a:ext cx="6396990" cy="3014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95" y="1257300"/>
            <a:ext cx="5235575" cy="531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最短路径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Floyd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的代码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591248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基于</a:t>
            </a: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C/C++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的图论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算法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515" y="2324735"/>
            <a:ext cx="10047605" cy="4142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你们印象中有哪些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种类的图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呢？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7557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图论图的研究对象</a:t>
            </a: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——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拓扑关系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2430" y="5245100"/>
            <a:ext cx="184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照片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5405" y="5245100"/>
            <a:ext cx="184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关系图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0945" y="5245100"/>
            <a:ext cx="1840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几何图形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377690" y="2182495"/>
            <a:ext cx="2698115" cy="3062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2291080"/>
            <a:ext cx="2845435" cy="2845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5" y="2078355"/>
            <a:ext cx="3171825" cy="3058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年华中科技大学校赛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题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591248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思考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1780" y="2259965"/>
            <a:ext cx="5895340" cy="42456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3243072"/>
            <a:ext cx="7772400" cy="114300"/>
            <a:chOff x="685800" y="3243072"/>
            <a:chExt cx="7772400" cy="114300"/>
          </a:xfrm>
        </p:grpSpPr>
        <p:sp>
          <p:nvSpPr>
            <p:cNvPr id="3" name="object 3"/>
            <p:cNvSpPr/>
            <p:nvPr/>
          </p:nvSpPr>
          <p:spPr>
            <a:xfrm>
              <a:off x="685800" y="3247644"/>
              <a:ext cx="4803775" cy="109855"/>
            </a:xfrm>
            <a:custGeom>
              <a:avLst/>
              <a:gdLst/>
              <a:ahLst/>
              <a:cxnLst/>
              <a:rect l="l" t="t" r="r" b="b"/>
              <a:pathLst>
                <a:path w="4803775" h="109854">
                  <a:moveTo>
                    <a:pt x="4803394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803394" y="109727"/>
                  </a:lnTo>
                  <a:lnTo>
                    <a:pt x="4803394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5800" y="3247644"/>
              <a:ext cx="7772400" cy="0"/>
            </a:xfrm>
            <a:custGeom>
              <a:avLst/>
              <a:gdLst/>
              <a:ahLst/>
              <a:cxnLst/>
              <a:rect l="l" t="t" r="r" b="b"/>
              <a:pathLst>
                <a:path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1831975"/>
            <a:ext cx="755332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6000" spc="-5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谢谢各位</a:t>
            </a:r>
            <a:endParaRPr lang="zh-CN" altLang="en-US" sz="6000" spc="-5" dirty="0">
              <a:solidFill>
                <a:srgbClr val="3333CC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2431" y="44196"/>
            <a:ext cx="1068324" cy="845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18280" y="3961130"/>
            <a:ext cx="42170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华中科技大学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马世拓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2793055528@qq.com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华科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近期在图计算领域的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成果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图计算，计算的是什么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图？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755777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图论图的研究对象</a:t>
            </a: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——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拓扑关系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429895"/>
            <a:ext cx="2640965" cy="6157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图论图并不侧重几何量与几何关系，更侧重节点之间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逻辑层面的关联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关系。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是从欧几里得空间到非欧几里得空间的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扩展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762571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图论图的研究对象</a:t>
            </a: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——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拓扑关系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化学领域分子结构的拓扑关系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建模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社会科学领域社交网络的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关系建模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推荐系统事实上也可以从图论的角度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计算机网络也是图论建模的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en-US" altLang="zh-CN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762571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图论图的研究对象</a:t>
            </a:r>
            <a:r>
              <a:rPr lang="en-US" alt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——</a:t>
            </a:r>
            <a:r>
              <a:rPr lang="zh-CN" altLang="en-US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拓扑关系</a:t>
            </a:r>
            <a:endParaRPr lang="zh-CN" altLang="en-US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图论图的节点与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边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无向图与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有向图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节点的度，入度，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出度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827151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图论图的一些基本概念与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性质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780" y="1830705"/>
            <a:ext cx="5082540" cy="1548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628390"/>
            <a:ext cx="5018405" cy="149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轮图，环图，完全图等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特殊图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二分图与霍尔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婚姻定理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有环图，有向无环图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827151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图论图的一些基本概念与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性质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008630"/>
            <a:ext cx="7926705" cy="1006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4356735"/>
            <a:ext cx="7764780" cy="584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图的子图和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连通性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聚类系数等评估网络的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稳定性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object 2"/>
          <p:cNvGrpSpPr/>
          <p:nvPr/>
        </p:nvGrpSpPr>
        <p:grpSpPr>
          <a:xfrm>
            <a:off x="194818" y="1062481"/>
            <a:ext cx="7958455" cy="114300"/>
            <a:chOff x="574548" y="1048511"/>
            <a:chExt cx="7958455" cy="114300"/>
          </a:xfrm>
        </p:grpSpPr>
        <p:sp>
          <p:nvSpPr>
            <p:cNvPr id="5" name="object 3"/>
            <p:cNvSpPr/>
            <p:nvPr/>
          </p:nvSpPr>
          <p:spPr>
            <a:xfrm>
              <a:off x="574548" y="1053083"/>
              <a:ext cx="4655820" cy="109855"/>
            </a:xfrm>
            <a:custGeom>
              <a:avLst/>
              <a:gdLst/>
              <a:ahLst/>
              <a:cxnLst/>
              <a:rect l="l" t="t" r="r" b="b"/>
              <a:pathLst>
                <a:path w="4655820" h="109855">
                  <a:moveTo>
                    <a:pt x="4655566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4655566" y="109727"/>
                  </a:lnTo>
                  <a:lnTo>
                    <a:pt x="465556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574548" y="1053083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28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5"/>
          <p:cNvSpPr txBox="1"/>
          <p:nvPr/>
        </p:nvSpPr>
        <p:spPr>
          <a:xfrm>
            <a:off x="437515" y="429895"/>
            <a:ext cx="827151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图论图的一些基本概念与</a:t>
            </a:r>
            <a:r>
              <a:rPr lang="zh-CN" sz="3200" b="1" spc="79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性质</a:t>
            </a:r>
            <a:endParaRPr lang="zh-CN" sz="3200" b="1" spc="790" dirty="0">
              <a:solidFill>
                <a:srgbClr val="CC0000"/>
              </a:solidFill>
              <a:latin typeface="宋体" panose="02010600030101010101" pitchFamily="2" charset="-122"/>
              <a:ea typeface="宋体" panose="02010600030101010101" pitchFamily="2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2936875"/>
            <a:ext cx="9965055" cy="984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15" y="3999865"/>
            <a:ext cx="7862570" cy="2566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1566545"/>
            <a:ext cx="2110740" cy="73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5895,&quot;width&quot;:12510}"/>
</p:tagLst>
</file>

<file path=ppt/tags/tag64.xml><?xml version="1.0" encoding="utf-8"?>
<p:tagLst xmlns:p="http://schemas.openxmlformats.org/presentationml/2006/main">
  <p:tag name="COMMONDATA" val="eyJoZGlkIjoiYTRiMzI3YzU3ODU0ZGQ5ZjBlODRjMWU4NGU2MzJkYTU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WPS 演示</Application>
  <PresentationFormat>宽屏</PresentationFormat>
  <Paragraphs>167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Wingdings</vt:lpstr>
      <vt:lpstr>黑体</vt:lpstr>
      <vt:lpstr>Verdana</vt:lpstr>
      <vt:lpstr>Arial Unicode MS</vt:lpstr>
      <vt:lpstr>Calibri</vt:lpstr>
      <vt:lpstr>Office 主题​​</vt:lpstr>
      <vt:lpstr> 复杂网络与图论建模</vt:lpstr>
      <vt:lpstr>一、图论的研究对象——拓扑关系 二、图论图的一些基本概念与性质 三、欧拉回路与哈密顿回路 四、最小生成树问题 五、最短路径问题 六、拓扑排序与最大流问题 七、补充：TSP问题简介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马世拓</cp:lastModifiedBy>
  <cp:revision>177</cp:revision>
  <dcterms:created xsi:type="dcterms:W3CDTF">2019-06-19T02:08:00Z</dcterms:created>
  <dcterms:modified xsi:type="dcterms:W3CDTF">2022-06-27T05:05:01Z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22597B496AC94E1F8FD2DF1DCCB64731</vt:lpwstr>
  </property>
</Properties>
</file>